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66"/>
  </p:notesMasterIdLst>
  <p:handoutMasterIdLst>
    <p:handoutMasterId r:id="rId67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308" r:id="rId18"/>
    <p:sldId id="309" r:id="rId19"/>
    <p:sldId id="257" r:id="rId20"/>
    <p:sldId id="307" r:id="rId21"/>
    <p:sldId id="311" r:id="rId22"/>
    <p:sldId id="290" r:id="rId23"/>
    <p:sldId id="291" r:id="rId24"/>
    <p:sldId id="313" r:id="rId25"/>
    <p:sldId id="315" r:id="rId26"/>
    <p:sldId id="326" r:id="rId27"/>
    <p:sldId id="320" r:id="rId28"/>
    <p:sldId id="321" r:id="rId29"/>
    <p:sldId id="312" r:id="rId30"/>
    <p:sldId id="258" r:id="rId31"/>
    <p:sldId id="272" r:id="rId32"/>
    <p:sldId id="319" r:id="rId33"/>
    <p:sldId id="327" r:id="rId34"/>
    <p:sldId id="263" r:id="rId35"/>
    <p:sldId id="423" r:id="rId36"/>
    <p:sldId id="429" r:id="rId37"/>
    <p:sldId id="1333" r:id="rId38"/>
    <p:sldId id="433" r:id="rId39"/>
    <p:sldId id="430" r:id="rId40"/>
    <p:sldId id="432" r:id="rId41"/>
    <p:sldId id="1101" r:id="rId42"/>
    <p:sldId id="1332" r:id="rId43"/>
    <p:sldId id="1334" r:id="rId44"/>
    <p:sldId id="271" r:id="rId45"/>
    <p:sldId id="276" r:id="rId46"/>
    <p:sldId id="277" r:id="rId47"/>
    <p:sldId id="278" r:id="rId48"/>
    <p:sldId id="279" r:id="rId49"/>
    <p:sldId id="280" r:id="rId50"/>
    <p:sldId id="281" r:id="rId51"/>
    <p:sldId id="317" r:id="rId52"/>
    <p:sldId id="268" r:id="rId53"/>
    <p:sldId id="269" r:id="rId54"/>
    <p:sldId id="282" r:id="rId55"/>
    <p:sldId id="283" r:id="rId56"/>
    <p:sldId id="284" r:id="rId57"/>
    <p:sldId id="285" r:id="rId58"/>
    <p:sldId id="286" r:id="rId59"/>
    <p:sldId id="298" r:id="rId60"/>
    <p:sldId id="322" r:id="rId61"/>
    <p:sldId id="323" r:id="rId62"/>
    <p:sldId id="434" r:id="rId63"/>
    <p:sldId id="324" r:id="rId64"/>
    <p:sldId id="325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5"/>
    <p:restoredTop sz="94617"/>
  </p:normalViewPr>
  <p:slideViewPr>
    <p:cSldViewPr snapToGrid="0" snapToObjects="1">
      <p:cViewPr varScale="1">
        <p:scale>
          <a:sx n="88" d="100"/>
          <a:sy n="88" d="100"/>
        </p:scale>
        <p:origin x="1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49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26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1665028" y="4421874"/>
            <a:ext cx="611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Convergence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19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endParaRPr lang="en-US" dirty="0"/>
          </a:p>
          <a:p>
            <a:r>
              <a:rPr lang="en-US" dirty="0"/>
              <a:t>Mass is conserved: humble, but </a:t>
            </a:r>
            <a:r>
              <a:rPr lang="en-US" i="1" dirty="0"/>
              <a:t>key to fluids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/>
              <a:t>etc. etc.  </a:t>
            </a:r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 illustrative of </a:t>
            </a:r>
            <a:r>
              <a:rPr lang="en-US" dirty="0">
                <a:solidFill>
                  <a:srgbClr val="7030A0"/>
                </a:solidFill>
              </a:rPr>
              <a:t>concepts</a:t>
            </a:r>
            <a:r>
              <a:rPr lang="en-US" dirty="0"/>
              <a:t> via various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(scale ~ f*U) balances PGF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scale ~ U*U/L</a:t>
            </a:r>
          </a:p>
          <a:p>
            <a:pPr lvl="4"/>
            <a:r>
              <a:rPr lang="en-US" sz="2800" dirty="0"/>
              <a:t>a.k.a. “inertial forces”</a:t>
            </a:r>
          </a:p>
          <a:p>
            <a:pPr lvl="3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4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allows us to 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898135" y="3671246"/>
            <a:ext cx="2635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exactly!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zero over any closed domain!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/>
              <a:t>What is this conserved </a:t>
            </a:r>
            <a:r>
              <a:rPr lang="en-US" dirty="0">
                <a:solidFill>
                  <a:srgbClr val="FF0000"/>
                </a:solidFill>
              </a:rPr>
              <a:t>stuff?</a:t>
            </a:r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for well-mixed layer</a:t>
            </a:r>
          </a:p>
          <a:p>
            <a:r>
              <a:rPr lang="en-US" dirty="0">
                <a:solidFill>
                  <a:srgbClr val="FF0000"/>
                </a:solidFill>
              </a:rPr>
              <a:t>momentum: not very conserved (PGF)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vorticity: more conserved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vorticity: even more conserved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vorticity: the most conserved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 notation</a:t>
            </a:r>
          </a:p>
          <a:p>
            <a:pPr lvl="1"/>
            <a:r>
              <a:rPr lang="en-US" dirty="0"/>
              <a:t>functions like T(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partial derivatives </a:t>
            </a:r>
          </a:p>
          <a:p>
            <a:pPr lvl="1"/>
            <a:r>
              <a:rPr lang="en-US" dirty="0"/>
              <a:t>derivative </a:t>
            </a:r>
            <a:r>
              <a:rPr lang="en-US" i="1" dirty="0"/>
              <a:t>operator</a:t>
            </a:r>
            <a:r>
              <a:rPr lang="en-US" dirty="0"/>
              <a:t> concept (del is the vector form)</a:t>
            </a:r>
          </a:p>
          <a:p>
            <a:pPr lvl="1"/>
            <a:r>
              <a:rPr lang="en-US" dirty="0"/>
              <a:t>vectors: sum and dot and cross</a:t>
            </a:r>
          </a:p>
          <a:p>
            <a:r>
              <a:rPr lang="en-US" dirty="0"/>
              <a:t>physics principles and laws</a:t>
            </a:r>
          </a:p>
          <a:p>
            <a:pPr lvl="1"/>
            <a:r>
              <a:rPr lang="en-US" dirty="0"/>
              <a:t>conservation of stuff, plus sources minus sinks</a:t>
            </a:r>
          </a:p>
          <a:p>
            <a:pPr lvl="1"/>
            <a:r>
              <a:rPr lang="en-US" dirty="0"/>
              <a:t>transport (advection or convergence of flux)</a:t>
            </a:r>
          </a:p>
          <a:p>
            <a:pPr lvl="2"/>
            <a:r>
              <a:rPr lang="en-US" dirty="0"/>
              <a:t>diffusion (convergence of a downgradient flux)</a:t>
            </a:r>
          </a:p>
          <a:p>
            <a:r>
              <a:rPr lang="en-US" i="1" dirty="0"/>
              <a:t>words for it all: review exam solutions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</a:t>
            </a:r>
          </a:p>
          <a:p>
            <a:endParaRPr lang="en-US" dirty="0"/>
          </a:p>
          <a:p>
            <a:pPr lvl="1"/>
            <a:r>
              <a:rPr lang="en-US" dirty="0"/>
              <a:t>vorticity elements “induce” (imply)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vorticity: </a:t>
            </a:r>
          </a:p>
          <a:p>
            <a:pPr marL="914400" lvl="2" indent="0">
              <a:buNone/>
            </a:pPr>
            <a:r>
              <a:rPr lang="en-US" sz="4600" dirty="0"/>
              <a:t>2 vorticity elements orbit (if same sign), </a:t>
            </a:r>
            <a:r>
              <a:rPr lang="en-US" sz="4600" dirty="0" err="1"/>
              <a:t>prominade</a:t>
            </a:r>
            <a:r>
              <a:rPr lang="en-US" sz="4600" dirty="0"/>
              <a:t> like smoke rings (if opposite sign), shred each other, merge, interact in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turbulence,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absolute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</a:t>
            </a:r>
            <a:r>
              <a:rPr lang="en-US" sz="5700" dirty="0"/>
              <a:t>Plus (</a:t>
            </a:r>
            <a:r>
              <a:rPr lang="en-US" sz="6300" dirty="0"/>
              <a:t>-v ∂f/∂y)</a:t>
            </a:r>
            <a:r>
              <a:rPr lang="en-US" sz="46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proportional to wavelength</a:t>
            </a:r>
            <a:r>
              <a:rPr lang="en-US" sz="4400" baseline="30000" dirty="0"/>
              <a:t>2</a:t>
            </a:r>
            <a:r>
              <a:rPr lang="en-US" sz="4400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 or lows)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stationary</a:t>
            </a:r>
            <a:r>
              <a:rPr lang="en-US" dirty="0"/>
              <a:t> Rossby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78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 bit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warm core cyclones (hurricanes)</a:t>
            </a: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cool core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/>
              <a:t>Physical processes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Treatments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/>
              <a:t>Approximations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including downdrafts, etc. etc.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75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force balances</a:t>
            </a:r>
          </a:p>
          <a:p>
            <a:pPr lvl="1"/>
            <a:r>
              <a:rPr lang="en-US" dirty="0"/>
              <a:t>in the horizontal (geostrophic or gradient) </a:t>
            </a:r>
          </a:p>
          <a:p>
            <a:pPr lvl="1"/>
            <a:r>
              <a:rPr lang="en-US" dirty="0"/>
              <a:t>in the vertical (hydrostatic)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sign and sense of the term</a:t>
            </a:r>
            <a:r>
              <a:rPr lang="en-US" i="1" dirty="0"/>
              <a:t>: </a:t>
            </a:r>
          </a:p>
          <a:p>
            <a:pPr lvl="2"/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</a:t>
            </a:r>
            <a:r>
              <a:rPr lang="en-US" i="1" dirty="0" err="1">
                <a:solidFill>
                  <a:srgbClr val="7030A0"/>
                </a:solidFill>
              </a:rPr>
              <a:t>thermalwind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</a:t>
            </a:r>
            <a:r>
              <a:rPr lang="en-US" i="1" dirty="0"/>
              <a:t>our</a:t>
            </a:r>
            <a:r>
              <a:rPr lang="en-US" dirty="0"/>
              <a:t>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MKS (or SI) system: Earth, Water, Fingers (10)</a:t>
            </a:r>
          </a:p>
          <a:p>
            <a:pPr lvl="1"/>
            <a:r>
              <a:rPr lang="en-US" dirty="0"/>
              <a:t>except for time</a:t>
            </a:r>
          </a:p>
          <a:p>
            <a:pPr lvl="1"/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people?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because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399"/>
            <a:ext cx="8077200" cy="994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</a:rPr>
              <a:t>Synoptic instability heuristic: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90500" y="1259114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045C6-2504-5C4E-BB25-F9A71406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638150"/>
            <a:ext cx="9144000" cy="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Tropics warmed by latent heat release in rain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~ 150 W m</a:t>
            </a:r>
            <a:r>
              <a:rPr lang="en-US" baseline="30000" dirty="0">
                <a:solidFill>
                  <a:srgbClr val="FF0000"/>
                </a:solidFill>
              </a:rPr>
              <a:t>-2 </a:t>
            </a:r>
            <a:r>
              <a:rPr lang="en-US" dirty="0">
                <a:solidFill>
                  <a:srgbClr val="FF0000"/>
                </a:solidFill>
              </a:rPr>
              <a:t>or 3-4 mm/d of P=E </a:t>
            </a:r>
          </a:p>
          <a:p>
            <a:pPr marL="1314450" lvl="2" indent="-514350"/>
            <a:r>
              <a:rPr lang="en-US" dirty="0">
                <a:solidFill>
                  <a:srgbClr val="FF0000"/>
                </a:solidFill>
              </a:rPr>
              <a:t>localized in hot spots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is special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</a:t>
            </a: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also used for </a:t>
            </a:r>
            <a:r>
              <a:rPr lang="en-US" i="1" dirty="0">
                <a:solidFill>
                  <a:srgbClr val="00B050"/>
                </a:solidFill>
              </a:rPr>
              <a:t>time series measured by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purpose: a narrative, a storyline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(time mean) plus variable weather </a:t>
            </a:r>
          </a:p>
          <a:p>
            <a:endParaRPr lang="en-US" dirty="0"/>
          </a:p>
          <a:p>
            <a:r>
              <a:rPr lang="en-US" dirty="0"/>
              <a:t>Forced change plus free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/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1" y="2514600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(in 3D only)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∂/∂t()</a:t>
            </a:r>
          </a:p>
          <a:p>
            <a:pPr lvl="1"/>
            <a:r>
              <a:rPr lang="en-US" dirty="0"/>
              <a:t>anything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-V dot grad</a:t>
            </a:r>
            <a:r>
              <a:rPr lang="en-US" dirty="0"/>
              <a:t>: a useful combination of vector and operator notation: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6AD0A2-E9B3-DD45-B678-875E53BEE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93" y="4550782"/>
            <a:ext cx="6273800" cy="10541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650F1-0594-A14A-B5AA-2B2C06BC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57" y="1660000"/>
            <a:ext cx="6324600" cy="105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3FCAC-D618-4641-838E-505511AF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87" y="2817219"/>
            <a:ext cx="26162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71FD0-3715-4145-8AEA-E7F57D767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807" y="5686096"/>
            <a:ext cx="4254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4188</Words>
  <Application>Microsoft Macintosh PowerPoint</Application>
  <PresentationFormat>On-screen Show (4:3)</PresentationFormat>
  <Paragraphs>587</Paragraphs>
  <Slides>60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Academy Engraved LET Plain:1.0</vt:lpstr>
      <vt:lpstr>ＭＳ Ｐゴシック</vt:lpstr>
      <vt:lpstr>Arial</vt:lpstr>
      <vt:lpstr>Braggadocio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Revisiting what I hope was learned this semester  3 Arts: Grammar, Logic, Rhetoric </vt:lpstr>
      <vt:lpstr>Part I: Grammar (fundamentals)</vt:lpstr>
      <vt:lpstr>Physical units: made for our science!</vt:lpstr>
      <vt:lpstr>Calculus of multi-dimensional fields</vt:lpstr>
      <vt:lpstr>Calculus of fields in space-time</vt:lpstr>
      <vt:lpstr>Calculus of fields in space-time</vt:lpstr>
      <vt:lpstr>Vectors</vt:lpstr>
      <vt:lpstr>(factor) operator(operand)</vt:lpstr>
      <vt:lpstr>-V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Conservation quasi-laws</vt:lpstr>
      <vt:lpstr>Conservation quasi-laws</vt:lpstr>
      <vt:lpstr>stationary Rossby waves</vt:lpstr>
      <vt:lpstr>Conservation quasi-laws</vt:lpstr>
      <vt:lpstr>Conservation quasi-laws</vt:lpstr>
      <vt:lpstr>What can we do with the PDEs III</vt:lpstr>
      <vt:lpstr>PowerPoint Presentation</vt:lpstr>
      <vt:lpstr>mean J maintains mean state, gradients of J make it go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Microsoft Office User</cp:lastModifiedBy>
  <cp:revision>299</cp:revision>
  <cp:lastPrinted>2011-04-21T18:10:04Z</cp:lastPrinted>
  <dcterms:created xsi:type="dcterms:W3CDTF">2011-04-21T17:51:48Z</dcterms:created>
  <dcterms:modified xsi:type="dcterms:W3CDTF">2021-12-08T01:42:43Z</dcterms:modified>
</cp:coreProperties>
</file>